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75" r:id="rId7"/>
    <p:sldId id="262" r:id="rId8"/>
    <p:sldId id="264" r:id="rId9"/>
    <p:sldId id="261" r:id="rId10"/>
    <p:sldId id="269" r:id="rId11"/>
    <p:sldId id="263" r:id="rId12"/>
    <p:sldId id="272" r:id="rId13"/>
    <p:sldId id="271" r:id="rId14"/>
    <p:sldId id="267" r:id="rId15"/>
    <p:sldId id="274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D5"/>
    <a:srgbClr val="368A4A"/>
    <a:srgbClr val="FFC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Population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664843032428455"/>
          <c:w val="1"/>
          <c:h val="0.822343760928656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1990</c:v>
                </c:pt>
                <c:pt idx="1">
                  <c:v>2000</c:v>
                </c:pt>
                <c:pt idx="2">
                  <c:v>2010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0</c:formatCode>
                <c:ptCount val="4"/>
                <c:pt idx="0">
                  <c:v>4780753</c:v>
                </c:pt>
                <c:pt idx="1">
                  <c:v>5296486</c:v>
                </c:pt>
                <c:pt idx="2">
                  <c:v>5773552</c:v>
                </c:pt>
                <c:pt idx="3">
                  <c:v>6339290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41-439A-A9B4-6706AE13E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3142128"/>
        <c:axId val="1064654048"/>
      </c:barChart>
      <c:catAx>
        <c:axId val="563142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64654048"/>
        <c:crosses val="autoZero"/>
        <c:auto val="1"/>
        <c:lblAlgn val="ctr"/>
        <c:lblOffset val="100"/>
        <c:noMultiLvlLbl val="0"/>
      </c:catAx>
      <c:valAx>
        <c:axId val="10646540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crossAx val="56314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9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3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45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3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0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3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6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5/12/2020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7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0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4EC7E010-C712-408D-9787-0842AFC9F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0503FCEF-A9BA-4991-9220-E36615FB8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55D79-E846-4D82-BB88-2A08F8444E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0" y="0"/>
            <a:ext cx="12219061" cy="6842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670D57-D607-44A9-BC09-70DDC8459294}"/>
              </a:ext>
            </a:extLst>
          </p:cNvPr>
          <p:cNvSpPr txBox="1"/>
          <p:nvPr/>
        </p:nvSpPr>
        <p:spPr>
          <a:xfrm>
            <a:off x="1274079" y="2351782"/>
            <a:ext cx="7305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Does Solar Energy Subsidies Help To Reduce Air Pollution?</a:t>
            </a:r>
          </a:p>
        </p:txBody>
      </p:sp>
    </p:spTree>
    <p:extLst>
      <p:ext uri="{BB962C8B-B14F-4D97-AF65-F5344CB8AC3E}">
        <p14:creationId xmlns:p14="http://schemas.microsoft.com/office/powerpoint/2010/main" val="305754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B6FDC-C304-4D4B-9D6A-FFD54AD2C9A1}"/>
              </a:ext>
            </a:extLst>
          </p:cNvPr>
          <p:cNvSpPr txBox="1"/>
          <p:nvPr/>
        </p:nvSpPr>
        <p:spPr>
          <a:xfrm>
            <a:off x="1076325" y="2274838"/>
            <a:ext cx="10039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F4D5"/>
                </a:solidFill>
                <a:latin typeface="+mj-lt"/>
              </a:rPr>
              <a:t>Population Growth + More Income</a:t>
            </a:r>
          </a:p>
          <a:p>
            <a:pPr algn="ctr"/>
            <a:r>
              <a:rPr lang="en-US" sz="4800" b="1" dirty="0">
                <a:solidFill>
                  <a:srgbClr val="FFF4D5"/>
                </a:solidFill>
                <a:latin typeface="+mj-lt"/>
              </a:rPr>
              <a:t>=</a:t>
            </a:r>
          </a:p>
          <a:p>
            <a:pPr algn="ctr"/>
            <a:r>
              <a:rPr lang="en-US" sz="4800" b="1" dirty="0">
                <a:solidFill>
                  <a:srgbClr val="FFF4D5"/>
                </a:solidFill>
                <a:latin typeface="+mj-lt"/>
              </a:rPr>
              <a:t>More CO2 Emissions?</a:t>
            </a:r>
          </a:p>
        </p:txBody>
      </p:sp>
    </p:spTree>
    <p:extLst>
      <p:ext uri="{BB962C8B-B14F-4D97-AF65-F5344CB8AC3E}">
        <p14:creationId xmlns:p14="http://schemas.microsoft.com/office/powerpoint/2010/main" val="3407316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13DE6160-0104-40EE-91A2-CEE2A1DA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82" y="1641152"/>
            <a:ext cx="9647635" cy="35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0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B6FDC-C304-4D4B-9D6A-FFD54AD2C9A1}"/>
              </a:ext>
            </a:extLst>
          </p:cNvPr>
          <p:cNvSpPr txBox="1"/>
          <p:nvPr/>
        </p:nvSpPr>
        <p:spPr>
          <a:xfrm>
            <a:off x="1033819" y="1174536"/>
            <a:ext cx="10246630" cy="450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700" b="1" kern="0" spc="-2000" dirty="0">
                <a:solidFill>
                  <a:srgbClr val="FFF4D5"/>
                </a:solidFill>
                <a:latin typeface="+mj-lt"/>
              </a:rPr>
              <a:t> 49%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D3C9F0B-5166-4468-951E-282D0393081A}"/>
              </a:ext>
            </a:extLst>
          </p:cNvPr>
          <p:cNvSpPr/>
          <p:nvPr/>
        </p:nvSpPr>
        <p:spPr>
          <a:xfrm>
            <a:off x="1153460" y="2315910"/>
            <a:ext cx="1615155" cy="2444097"/>
          </a:xfrm>
          <a:prstGeom prst="downArrow">
            <a:avLst/>
          </a:prstGeom>
          <a:solidFill>
            <a:srgbClr val="FFF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67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DC063-F3BF-43C4-9C56-C6D087643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93" y="1342689"/>
            <a:ext cx="8666213" cy="417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04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88112E-7FA0-4ABF-83D7-C827DB56BBA3}"/>
              </a:ext>
            </a:extLst>
          </p:cNvPr>
          <p:cNvSpPr/>
          <p:nvPr/>
        </p:nvSpPr>
        <p:spPr>
          <a:xfrm>
            <a:off x="295373" y="363676"/>
            <a:ext cx="5961459" cy="6248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 ARIMA Model Results                              </a:t>
            </a:r>
          </a:p>
          <a:p>
            <a:r>
              <a:rPr lang="en-US" sz="1400" dirty="0"/>
              <a:t>=================================================</a:t>
            </a:r>
          </a:p>
          <a:p>
            <a:r>
              <a:rPr lang="en-US" sz="1400" dirty="0"/>
              <a:t>Dep. Variable:                    </a:t>
            </a:r>
            <a:r>
              <a:rPr lang="en-US" sz="1400" dirty="0" err="1"/>
              <a:t>D.y</a:t>
            </a:r>
            <a:r>
              <a:rPr lang="en-US" sz="1400" dirty="0"/>
              <a:t>   	No. Observations:                   27</a:t>
            </a:r>
          </a:p>
          <a:p>
            <a:r>
              <a:rPr lang="en-US" sz="1400" dirty="0"/>
              <a:t>Model:                 ARIMA(5, 1, 0)   	Log Likelihood                -559.937</a:t>
            </a:r>
          </a:p>
          <a:p>
            <a:r>
              <a:rPr lang="en-US" sz="1400" dirty="0"/>
              <a:t>Method:                       </a:t>
            </a:r>
            <a:r>
              <a:rPr lang="en-US" sz="1400" dirty="0" err="1"/>
              <a:t>css-mle</a:t>
            </a:r>
            <a:r>
              <a:rPr lang="en-US" sz="1400" dirty="0"/>
              <a:t>   	S.D. of innovations      240881739.322</a:t>
            </a:r>
          </a:p>
          <a:p>
            <a:r>
              <a:rPr lang="en-US" sz="1400" dirty="0"/>
              <a:t>Date:                Mon, 11 May 2020   	AIC                           1133.874</a:t>
            </a:r>
          </a:p>
          <a:p>
            <a:r>
              <a:rPr lang="en-US" sz="1400" dirty="0"/>
              <a:t>Time:                        18:00:43  	BIC                                1142.945</a:t>
            </a:r>
          </a:p>
          <a:p>
            <a:r>
              <a:rPr lang="en-US" sz="1400" dirty="0"/>
              <a:t>Sample:                             1   	HQIC                                   1136.572</a:t>
            </a:r>
          </a:p>
          <a:p>
            <a:r>
              <a:rPr lang="en-US" sz="1400" dirty="0"/>
              <a:t>                                                                              </a:t>
            </a:r>
          </a:p>
          <a:p>
            <a:r>
              <a:rPr lang="en-US" sz="1400" dirty="0"/>
              <a:t>=================================================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coef</a:t>
            </a:r>
            <a:r>
              <a:rPr lang="en-US" sz="1400" dirty="0"/>
              <a:t>    	std err	z        P&gt;|z|         [0.025      0.975]</a:t>
            </a:r>
          </a:p>
          <a:p>
            <a:r>
              <a:rPr lang="en-US" sz="1400" dirty="0"/>
              <a:t>------------------------------------------------------------------------------</a:t>
            </a:r>
          </a:p>
          <a:p>
            <a:r>
              <a:rPr lang="en-US" sz="1400" dirty="0"/>
              <a:t>const      -7.014e+07    6.9e+07     -1.017      0.309   -2.05e+08    6.51e+07</a:t>
            </a:r>
          </a:p>
          <a:p>
            <a:r>
              <a:rPr lang="en-US" sz="1400" dirty="0"/>
              <a:t>ar.L1.D.y     -0.1248	0.174     -0.719      0.472      -0.465        0.216</a:t>
            </a:r>
          </a:p>
          <a:p>
            <a:r>
              <a:rPr lang="en-US" sz="1400" dirty="0"/>
              <a:t>ar.L2.D.y      0.0735	0.166      0.443      0.657      -0.251        0.398</a:t>
            </a:r>
          </a:p>
          <a:p>
            <a:r>
              <a:rPr lang="en-US" sz="1400" dirty="0"/>
              <a:t>ar.L3.D.y     -0.1354	0.173     -0.781      0.435      -0.475        0.204</a:t>
            </a:r>
          </a:p>
          <a:p>
            <a:r>
              <a:rPr lang="en-US" sz="1400" dirty="0"/>
              <a:t>ar.L4.D.y      0.1942	0.177      1.097       0.273       -0.153         0.541</a:t>
            </a:r>
          </a:p>
          <a:p>
            <a:r>
              <a:rPr lang="en-US" sz="1400" dirty="0"/>
              <a:t>ar.L5.D.y      0.3999	0.179      2.237      0.025       0.049        0.750</a:t>
            </a:r>
          </a:p>
          <a:p>
            <a:r>
              <a:rPr lang="en-US" sz="1400" dirty="0"/>
              <a:t>                                    Roots                                    </a:t>
            </a:r>
          </a:p>
          <a:p>
            <a:r>
              <a:rPr lang="en-US" sz="1400" dirty="0"/>
              <a:t>=================================================               	Real          Imaginary           Modulus         Frequency</a:t>
            </a:r>
          </a:p>
          <a:p>
            <a:r>
              <a:rPr lang="en-US" sz="1400" dirty="0"/>
              <a:t>-----------------------------------------------------------------------------</a:t>
            </a:r>
          </a:p>
          <a:p>
            <a:r>
              <a:rPr lang="en-US" sz="1400" dirty="0"/>
              <a:t>AR.1            1.1748           -0.0000j            1.1748               -0.0000</a:t>
            </a:r>
          </a:p>
          <a:p>
            <a:r>
              <a:rPr lang="en-US" sz="1400" dirty="0"/>
              <a:t>AR.2            0.2930           -1.1196j            1.1573               -0.2093</a:t>
            </a:r>
          </a:p>
          <a:p>
            <a:r>
              <a:rPr lang="en-US" sz="1400" dirty="0"/>
              <a:t>AR.3            0.2930           +1.1196j            1.1573               0.2093</a:t>
            </a:r>
          </a:p>
          <a:p>
            <a:r>
              <a:rPr lang="en-US" sz="1400" dirty="0"/>
              <a:t>AR.4           -1.1233           -0.5723j            1.2606              -0.4250</a:t>
            </a:r>
          </a:p>
          <a:p>
            <a:r>
              <a:rPr lang="en-US" sz="1400" dirty="0"/>
              <a:t>AR.5           -1.1233           +0.5723j            1.2606              0.4250</a:t>
            </a:r>
          </a:p>
          <a:p>
            <a:r>
              <a:rPr lang="en-US" sz="1400" dirty="0"/>
              <a:t>-----------------------------------------------------------------------------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05FBAF6-140D-4BD2-B252-EB3A1D5E2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788" y="623368"/>
            <a:ext cx="3769008" cy="263830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603969-4B6B-472C-ADB2-4A69AF5E0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477" y="3807852"/>
            <a:ext cx="3916319" cy="2759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03C42-51DA-4205-804C-EDE728CB20D8}"/>
              </a:ext>
            </a:extLst>
          </p:cNvPr>
          <p:cNvSpPr txBox="1"/>
          <p:nvPr/>
        </p:nvSpPr>
        <p:spPr>
          <a:xfrm>
            <a:off x="7899662" y="433633"/>
            <a:ext cx="2686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Residuals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EDAC5-283F-4DC6-9CB4-63B8FA3CB7B9}"/>
              </a:ext>
            </a:extLst>
          </p:cNvPr>
          <p:cNvSpPr txBox="1"/>
          <p:nvPr/>
        </p:nvSpPr>
        <p:spPr>
          <a:xfrm>
            <a:off x="7924800" y="3638575"/>
            <a:ext cx="2686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Density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9128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8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B6FDC-C304-4D4B-9D6A-FFD54AD2C9A1}"/>
              </a:ext>
            </a:extLst>
          </p:cNvPr>
          <p:cNvSpPr txBox="1"/>
          <p:nvPr/>
        </p:nvSpPr>
        <p:spPr>
          <a:xfrm>
            <a:off x="1262630" y="2151727"/>
            <a:ext cx="966674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 kern="0" dirty="0">
                <a:solidFill>
                  <a:srgbClr val="FFF4D5"/>
                </a:solidFill>
                <a:latin typeface="+mj-lt"/>
              </a:rPr>
              <a:t>Can Maryland Be a Greenest State?</a:t>
            </a:r>
          </a:p>
        </p:txBody>
      </p:sp>
    </p:spTree>
    <p:extLst>
      <p:ext uri="{BB962C8B-B14F-4D97-AF65-F5344CB8AC3E}">
        <p14:creationId xmlns:p14="http://schemas.microsoft.com/office/powerpoint/2010/main" val="91879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view of the city from the top of a lush green field&#10;&#10;Description automatically generated">
            <a:extLst>
              <a:ext uri="{FF2B5EF4-FFF2-40B4-BE49-F238E27FC236}">
                <a16:creationId xmlns:a16="http://schemas.microsoft.com/office/drawing/2014/main" id="{4CF720D2-7874-4A57-89D4-8F4F36128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2D8547-D8F0-47D2-B9F4-8478B27AAF87}"/>
              </a:ext>
            </a:extLst>
          </p:cNvPr>
          <p:cNvSpPr/>
          <p:nvPr/>
        </p:nvSpPr>
        <p:spPr>
          <a:xfrm>
            <a:off x="1476375" y="3820209"/>
            <a:ext cx="31718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rgbClr val="FFF4D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193530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C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1EA319-BE54-41FA-982E-91070F2C4E18}"/>
              </a:ext>
            </a:extLst>
          </p:cNvPr>
          <p:cNvCxnSpPr/>
          <p:nvPr/>
        </p:nvCxnSpPr>
        <p:spPr>
          <a:xfrm>
            <a:off x="655983" y="4194313"/>
            <a:ext cx="1083365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695EB3-9E64-4313-864E-D6AC8B1E971B}"/>
              </a:ext>
            </a:extLst>
          </p:cNvPr>
          <p:cNvGrpSpPr/>
          <p:nvPr/>
        </p:nvGrpSpPr>
        <p:grpSpPr>
          <a:xfrm>
            <a:off x="2361050" y="2938939"/>
            <a:ext cx="149087" cy="1324948"/>
            <a:chOff x="2361050" y="2938939"/>
            <a:chExt cx="149087" cy="132494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33E7D9E-FDB4-4635-9D0E-9EF8330DCA9F}"/>
                </a:ext>
              </a:extLst>
            </p:cNvPr>
            <p:cNvSpPr/>
            <p:nvPr/>
          </p:nvSpPr>
          <p:spPr>
            <a:xfrm>
              <a:off x="2361050" y="4114800"/>
              <a:ext cx="149087" cy="1490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BC7C9A4-D065-4CED-9B44-D30E999CDF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5593" y="2938939"/>
              <a:ext cx="1" cy="1183481"/>
            </a:xfrm>
            <a:prstGeom prst="straightConnector1">
              <a:avLst/>
            </a:prstGeom>
            <a:ln w="25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9DD4E00-FC13-4021-80BF-523D9C584A3B}"/>
              </a:ext>
            </a:extLst>
          </p:cNvPr>
          <p:cNvSpPr txBox="1"/>
          <p:nvPr/>
        </p:nvSpPr>
        <p:spPr>
          <a:xfrm>
            <a:off x="979593" y="2369434"/>
            <a:ext cx="29093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Renewable portfolio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standard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 (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RPS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677815-8428-4E4D-B14E-364A5484C9C8}"/>
              </a:ext>
            </a:extLst>
          </p:cNvPr>
          <p:cNvSpPr txBox="1"/>
          <p:nvPr/>
        </p:nvSpPr>
        <p:spPr>
          <a:xfrm>
            <a:off x="1219043" y="4263887"/>
            <a:ext cx="243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2009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EAA666-8A17-4137-BD36-8CF9B2E5EBB8}"/>
              </a:ext>
            </a:extLst>
          </p:cNvPr>
          <p:cNvGrpSpPr/>
          <p:nvPr/>
        </p:nvGrpSpPr>
        <p:grpSpPr>
          <a:xfrm>
            <a:off x="5758759" y="4103721"/>
            <a:ext cx="149087" cy="950709"/>
            <a:chOff x="5758759" y="4103721"/>
            <a:chExt cx="149087" cy="95070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3E1D9C-202C-448E-B2E9-B9D10449FD9E}"/>
                </a:ext>
              </a:extLst>
            </p:cNvPr>
            <p:cNvSpPr/>
            <p:nvPr/>
          </p:nvSpPr>
          <p:spPr>
            <a:xfrm>
              <a:off x="5758759" y="4103721"/>
              <a:ext cx="149087" cy="1490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1002799-2248-4C13-99F1-C52B4B2ADC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8734" y="4176329"/>
              <a:ext cx="1" cy="878101"/>
            </a:xfrm>
            <a:prstGeom prst="straightConnector1">
              <a:avLst/>
            </a:prstGeom>
            <a:ln w="25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6B9E546-CE8D-4359-B6B7-64D87805AB37}"/>
              </a:ext>
            </a:extLst>
          </p:cNvPr>
          <p:cNvSpPr txBox="1"/>
          <p:nvPr/>
        </p:nvSpPr>
        <p:spPr>
          <a:xfrm>
            <a:off x="4614902" y="3765167"/>
            <a:ext cx="243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May 19, 2011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2A784A-CBE3-4454-AD65-389EF01AF30C}"/>
              </a:ext>
            </a:extLst>
          </p:cNvPr>
          <p:cNvSpPr txBox="1"/>
          <p:nvPr/>
        </p:nvSpPr>
        <p:spPr>
          <a:xfrm>
            <a:off x="4272562" y="5073448"/>
            <a:ext cx="31123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S.B. 717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Solar thermal systems installed after June 1, 2011 eligible for SREC generation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482066-6102-4FD8-9046-181288B66F18}"/>
              </a:ext>
            </a:extLst>
          </p:cNvPr>
          <p:cNvGrpSpPr/>
          <p:nvPr/>
        </p:nvGrpSpPr>
        <p:grpSpPr>
          <a:xfrm>
            <a:off x="7522209" y="2928889"/>
            <a:ext cx="149087" cy="1324948"/>
            <a:chOff x="7522209" y="2905079"/>
            <a:chExt cx="149087" cy="132494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5DAD0E6-77E5-4655-97C6-4F457E2696E1}"/>
                </a:ext>
              </a:extLst>
            </p:cNvPr>
            <p:cNvSpPr/>
            <p:nvPr/>
          </p:nvSpPr>
          <p:spPr>
            <a:xfrm>
              <a:off x="7522209" y="4080940"/>
              <a:ext cx="149087" cy="1490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490CEFA-9269-42D4-92B5-0004BCCE86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6752" y="2905079"/>
              <a:ext cx="1" cy="1183481"/>
            </a:xfrm>
            <a:prstGeom prst="straightConnector1">
              <a:avLst/>
            </a:prstGeom>
            <a:ln w="25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4CC8B6A-196D-4F25-850A-BD8A9FDEDB66}"/>
              </a:ext>
            </a:extLst>
          </p:cNvPr>
          <p:cNvSpPr txBox="1"/>
          <p:nvPr/>
        </p:nvSpPr>
        <p:spPr>
          <a:xfrm>
            <a:off x="5920721" y="1738610"/>
            <a:ext cx="336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H.B. 258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Changed minimum 15-year contract for SREC sale between solar generator and energy supplier to apply to generators greater than 10 kW only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8B4F42-916E-4646-A7E2-5E2CC6310958}"/>
              </a:ext>
            </a:extLst>
          </p:cNvPr>
          <p:cNvSpPr txBox="1"/>
          <p:nvPr/>
        </p:nvSpPr>
        <p:spPr>
          <a:xfrm>
            <a:off x="6380202" y="4230027"/>
            <a:ext cx="2430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April 10, 2012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CFA547D-A00D-4880-B6E2-C90F249AB9D1}"/>
              </a:ext>
            </a:extLst>
          </p:cNvPr>
          <p:cNvGrpSpPr/>
          <p:nvPr/>
        </p:nvGrpSpPr>
        <p:grpSpPr>
          <a:xfrm>
            <a:off x="9412784" y="4127597"/>
            <a:ext cx="149087" cy="950709"/>
            <a:chOff x="9412784" y="4127597"/>
            <a:chExt cx="149087" cy="95070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F4BAE03-4BFF-4413-9143-D5FCB437EAB7}"/>
                </a:ext>
              </a:extLst>
            </p:cNvPr>
            <p:cNvSpPr/>
            <p:nvPr/>
          </p:nvSpPr>
          <p:spPr>
            <a:xfrm>
              <a:off x="9412784" y="4127597"/>
              <a:ext cx="149087" cy="1490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CF1E30-4BFD-488E-B40E-00EF1E313E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4152" y="4200205"/>
              <a:ext cx="1" cy="878101"/>
            </a:xfrm>
            <a:prstGeom prst="straightConnector1">
              <a:avLst/>
            </a:prstGeom>
            <a:ln w="25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88C9700-A668-4A01-BC69-3C3266263B37}"/>
              </a:ext>
            </a:extLst>
          </p:cNvPr>
          <p:cNvSpPr txBox="1"/>
          <p:nvPr/>
        </p:nvSpPr>
        <p:spPr>
          <a:xfrm>
            <a:off x="8268927" y="3789043"/>
            <a:ext cx="24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May 22, 2012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56EC25-B6CB-4DC7-96BB-5D973F9E38D3}"/>
              </a:ext>
            </a:extLst>
          </p:cNvPr>
          <p:cNvSpPr txBox="1"/>
          <p:nvPr/>
        </p:nvSpPr>
        <p:spPr>
          <a:xfrm>
            <a:off x="8386575" y="5091508"/>
            <a:ext cx="2195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S.B. 791/H.B. 1187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Accelerated renewable energy goals by 2 years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2384F6-184D-4685-86BC-0352100C8EF2}"/>
              </a:ext>
            </a:extLst>
          </p:cNvPr>
          <p:cNvSpPr txBox="1"/>
          <p:nvPr/>
        </p:nvSpPr>
        <p:spPr>
          <a:xfrm>
            <a:off x="3392806" y="387708"/>
            <a:ext cx="5357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Legislation Timeline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E86480-35EC-4791-B6A1-969E1B54C79A}"/>
              </a:ext>
            </a:extLst>
          </p:cNvPr>
          <p:cNvGrpSpPr/>
          <p:nvPr/>
        </p:nvGrpSpPr>
        <p:grpSpPr>
          <a:xfrm>
            <a:off x="2362103" y="2938939"/>
            <a:ext cx="149087" cy="1324948"/>
            <a:chOff x="2362103" y="2938939"/>
            <a:chExt cx="149087" cy="1324948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9AB4114-E9A7-4179-BC9D-1C827367A070}"/>
                </a:ext>
              </a:extLst>
            </p:cNvPr>
            <p:cNvSpPr/>
            <p:nvPr/>
          </p:nvSpPr>
          <p:spPr>
            <a:xfrm>
              <a:off x="2362103" y="4114800"/>
              <a:ext cx="149087" cy="1490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+mj-lt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918B7BF-AC40-45A7-A84C-2985C2993D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6646" y="2938939"/>
              <a:ext cx="1" cy="1183481"/>
            </a:xfrm>
            <a:prstGeom prst="straightConnector1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9C7243-72D6-462B-8C05-1D1380FE9990}"/>
              </a:ext>
            </a:extLst>
          </p:cNvPr>
          <p:cNvGrpSpPr/>
          <p:nvPr/>
        </p:nvGrpSpPr>
        <p:grpSpPr>
          <a:xfrm>
            <a:off x="5760347" y="4103721"/>
            <a:ext cx="149087" cy="950709"/>
            <a:chOff x="5760347" y="4103721"/>
            <a:chExt cx="149087" cy="95070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D065F1C-2198-42F9-A16E-44361D926D6D}"/>
                </a:ext>
              </a:extLst>
            </p:cNvPr>
            <p:cNvSpPr/>
            <p:nvPr/>
          </p:nvSpPr>
          <p:spPr>
            <a:xfrm>
              <a:off x="5760347" y="4103721"/>
              <a:ext cx="149087" cy="1490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EF429C-BB2E-404E-82D0-25DBBC15B3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0322" y="4176329"/>
              <a:ext cx="1" cy="878101"/>
            </a:xfrm>
            <a:prstGeom prst="straightConnector1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161938A-6D34-467C-8B63-5E7B1DD98ABE}"/>
              </a:ext>
            </a:extLst>
          </p:cNvPr>
          <p:cNvGrpSpPr/>
          <p:nvPr/>
        </p:nvGrpSpPr>
        <p:grpSpPr>
          <a:xfrm>
            <a:off x="7524112" y="2926615"/>
            <a:ext cx="149087" cy="1324948"/>
            <a:chOff x="7524112" y="2926615"/>
            <a:chExt cx="149087" cy="132494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6699767-192A-4998-87DF-70772B28DDFB}"/>
                </a:ext>
              </a:extLst>
            </p:cNvPr>
            <p:cNvSpPr/>
            <p:nvPr/>
          </p:nvSpPr>
          <p:spPr>
            <a:xfrm>
              <a:off x="7524112" y="4102476"/>
              <a:ext cx="149087" cy="1490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46AD09C-A189-42DF-9E64-AE8C1B5EA3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98655" y="2926615"/>
              <a:ext cx="1" cy="1183481"/>
            </a:xfrm>
            <a:prstGeom prst="straightConnector1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9F424B0-4214-4B0B-97D0-09D37799EC4C}"/>
              </a:ext>
            </a:extLst>
          </p:cNvPr>
          <p:cNvGrpSpPr/>
          <p:nvPr/>
        </p:nvGrpSpPr>
        <p:grpSpPr>
          <a:xfrm>
            <a:off x="9412784" y="4128043"/>
            <a:ext cx="149087" cy="950709"/>
            <a:chOff x="9412784" y="4128043"/>
            <a:chExt cx="149087" cy="950709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8D69CE0-FD36-4733-B2AD-370D7E7077CA}"/>
                </a:ext>
              </a:extLst>
            </p:cNvPr>
            <p:cNvSpPr/>
            <p:nvPr/>
          </p:nvSpPr>
          <p:spPr>
            <a:xfrm>
              <a:off x="9412784" y="4128043"/>
              <a:ext cx="149087" cy="1490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A0C521D-A5E3-4CDB-B631-CBE8070EC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4152" y="4200651"/>
              <a:ext cx="1" cy="878101"/>
            </a:xfrm>
            <a:prstGeom prst="straightConnector1">
              <a:avLst/>
            </a:prstGeom>
            <a:solidFill>
              <a:schemeClr val="bg2">
                <a:lumMod val="75000"/>
              </a:schemeClr>
            </a:solidFill>
            <a:ln w="254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1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4" grpId="0"/>
      <p:bldP spid="37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7C1ECE-5DC0-4FE6-A611-04F3075CF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"/>
          <a:stretch/>
        </p:blipFill>
        <p:spPr>
          <a:xfrm>
            <a:off x="1597431" y="1035309"/>
            <a:ext cx="8997138" cy="4851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A9770-FEB9-4833-BFD9-B91B487B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31" y="662059"/>
            <a:ext cx="8997128" cy="2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6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6395B-2C99-42A6-8E5D-5C45E480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"/>
          <a:stretch/>
        </p:blipFill>
        <p:spPr>
          <a:xfrm>
            <a:off x="1591506" y="1097294"/>
            <a:ext cx="9008988" cy="4808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35A48-1F21-4501-A4D7-01C0D1DDD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494" y="658618"/>
            <a:ext cx="9008999" cy="27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2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7EBA58-F06E-4DE8-8589-39BA06A16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10" y="1269959"/>
            <a:ext cx="7604979" cy="431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6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F8382-1811-45C9-A83D-4F46CDD011F1}"/>
              </a:ext>
            </a:extLst>
          </p:cNvPr>
          <p:cNvSpPr txBox="1"/>
          <p:nvPr/>
        </p:nvSpPr>
        <p:spPr>
          <a:xfrm>
            <a:off x="1076325" y="1680948"/>
            <a:ext cx="10039350" cy="247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FFF4D5"/>
                </a:solidFill>
                <a:latin typeface="+mj-lt"/>
              </a:rPr>
              <a:t>global average target in 2050</a:t>
            </a:r>
            <a:endParaRPr lang="en-US" sz="11500" b="1" dirty="0">
              <a:solidFill>
                <a:srgbClr val="FFF4D5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8000" b="1" dirty="0">
                <a:solidFill>
                  <a:srgbClr val="FFF4D5"/>
                </a:solidFill>
                <a:latin typeface="+mj-lt"/>
              </a:rPr>
              <a:t>15gCO2e/kWh</a:t>
            </a:r>
            <a:endParaRPr lang="en-US" sz="28700" b="1" dirty="0">
              <a:solidFill>
                <a:srgbClr val="FFF4D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0361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199F1-831F-4655-8290-640D70CCD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36" r="9091" b="6956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735504-7902-4482-B7D6-56D8216433BB}"/>
              </a:ext>
            </a:extLst>
          </p:cNvPr>
          <p:cNvSpPr txBox="1"/>
          <p:nvPr/>
        </p:nvSpPr>
        <p:spPr>
          <a:xfrm>
            <a:off x="831391" y="3148098"/>
            <a:ext cx="5264608" cy="1027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kern="2000" cap="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Has CO2 Emissions Decreased? </a:t>
            </a:r>
          </a:p>
        </p:txBody>
      </p:sp>
    </p:spTree>
    <p:extLst>
      <p:ext uri="{BB962C8B-B14F-4D97-AF65-F5344CB8AC3E}">
        <p14:creationId xmlns:p14="http://schemas.microsoft.com/office/powerpoint/2010/main" val="3139780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C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CA507AC-8071-4251-9C38-5B0FF8F92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7251"/>
              </p:ext>
            </p:extLst>
          </p:nvPr>
        </p:nvGraphicFramePr>
        <p:xfrm>
          <a:off x="2065657" y="4260161"/>
          <a:ext cx="8060688" cy="154964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015172">
                  <a:extLst>
                    <a:ext uri="{9D8B030D-6E8A-4147-A177-3AD203B41FA5}">
                      <a16:colId xmlns:a16="http://schemas.microsoft.com/office/drawing/2014/main" val="1013307271"/>
                    </a:ext>
                  </a:extLst>
                </a:gridCol>
                <a:gridCol w="2015172">
                  <a:extLst>
                    <a:ext uri="{9D8B030D-6E8A-4147-A177-3AD203B41FA5}">
                      <a16:colId xmlns:a16="http://schemas.microsoft.com/office/drawing/2014/main" val="1882997777"/>
                    </a:ext>
                  </a:extLst>
                </a:gridCol>
                <a:gridCol w="2015172">
                  <a:extLst>
                    <a:ext uri="{9D8B030D-6E8A-4147-A177-3AD203B41FA5}">
                      <a16:colId xmlns:a16="http://schemas.microsoft.com/office/drawing/2014/main" val="1658355509"/>
                    </a:ext>
                  </a:extLst>
                </a:gridCol>
                <a:gridCol w="2015172">
                  <a:extLst>
                    <a:ext uri="{9D8B030D-6E8A-4147-A177-3AD203B41FA5}">
                      <a16:colId xmlns:a16="http://schemas.microsoft.com/office/drawing/2014/main" val="3801717445"/>
                    </a:ext>
                  </a:extLst>
                </a:gridCol>
              </a:tblGrid>
              <a:tr h="84073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1990</a:t>
                      </a:r>
                    </a:p>
                  </a:txBody>
                  <a:tcPr marL="322232" marR="241674" marT="161116" marB="1611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2000</a:t>
                      </a:r>
                    </a:p>
                  </a:txBody>
                  <a:tcPr marL="322232" marR="241674" marT="161116" marB="1611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2010</a:t>
                      </a:r>
                    </a:p>
                  </a:txBody>
                  <a:tcPr marL="322232" marR="241674" marT="161116" marB="1611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2020*</a:t>
                      </a:r>
                      <a:endParaRPr lang="en-US" sz="32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322232" marR="241674" marT="161116" marB="1611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051640"/>
                  </a:ext>
                </a:extLst>
              </a:tr>
              <a:tr h="708911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4,780,753</a:t>
                      </a:r>
                    </a:p>
                  </a:txBody>
                  <a:tcPr marL="322232" marR="241674" marT="161116" marB="1611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5,296,486</a:t>
                      </a:r>
                    </a:p>
                  </a:txBody>
                  <a:tcPr marL="322232" marR="241674" marT="161116" marB="1611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5,773,552</a:t>
                      </a:r>
                    </a:p>
                  </a:txBody>
                  <a:tcPr marL="322232" marR="241674" marT="161116" marB="1611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6,339,290</a:t>
                      </a:r>
                    </a:p>
                  </a:txBody>
                  <a:tcPr marL="322232" marR="241674" marT="161116" marB="1611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767675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9794BD-CC8A-49AC-8D23-430384B7C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4113377"/>
              </p:ext>
            </p:extLst>
          </p:nvPr>
        </p:nvGraphicFramePr>
        <p:xfrm>
          <a:off x="2065655" y="628449"/>
          <a:ext cx="8060690" cy="3778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6599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A069235B-22DB-4231-8291-D64DA2CDE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8232CC93-474D-4086-8FD4-BF2056BC7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62" y="1245258"/>
            <a:ext cx="7790276" cy="436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421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A50021"/>
      </a:accent2>
      <a:accent3>
        <a:srgbClr val="FF0000"/>
      </a:accent3>
      <a:accent4>
        <a:srgbClr val="FF7C80"/>
      </a:accent4>
      <a:accent5>
        <a:srgbClr val="FF6986"/>
      </a:accent5>
      <a:accent6>
        <a:srgbClr val="FFD9D9"/>
      </a:accent6>
      <a:hlink>
        <a:srgbClr val="0563C1"/>
      </a:hlink>
      <a:folHlink>
        <a:srgbClr val="954F72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377</Words>
  <Application>Microsoft Office PowerPoint</Application>
  <PresentationFormat>Widescreen</PresentationFormat>
  <Paragraphs>60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Garamond</vt:lpstr>
      <vt:lpstr>Lucida Console</vt:lpstr>
      <vt:lpstr>Selawik Light</vt:lpstr>
      <vt:lpstr>Speak Pro</vt:lpstr>
      <vt:lpstr>SavonVTI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Beka Modebadze</dc:creator>
  <cp:lastModifiedBy>Beka Modebadze</cp:lastModifiedBy>
  <cp:revision>3</cp:revision>
  <dcterms:created xsi:type="dcterms:W3CDTF">2020-05-12T00:57:09Z</dcterms:created>
  <dcterms:modified xsi:type="dcterms:W3CDTF">2020-05-12T13:21:19Z</dcterms:modified>
</cp:coreProperties>
</file>